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
  </p:notesMasterIdLst>
  <p:sldIdLst>
    <p:sldId id="459" r:id="rId5"/>
  </p:sldIdLst>
  <p:sldSz cx="10369550" cy="6480175"/>
  <p:notesSz cx="7010400" cy="9296400"/>
  <p:embeddedFontLst>
    <p:embeddedFont>
      <p:font typeface="Calibri" pitchFamily="34" charset="0"/>
      <p:regular r:id="rId7"/>
      <p:bold r:id="rId8"/>
      <p:italic r:id="rId9"/>
      <p:boldItalic r:id="rId10"/>
    </p:embeddedFont>
    <p:embeddedFont>
      <p:font typeface="Tahoma" pitchFamily="34" charset="0"/>
      <p:regular r:id="rId11"/>
      <p:bold r:id="rId12"/>
    </p:embeddedFont>
    <p:embeddedFont>
      <p:font typeface="Helvetica" pitchFamily="34" charset="0"/>
      <p:regular r:id="rId13"/>
      <p:bold r:id="rId14"/>
      <p:italic r:id="rId15"/>
      <p:boldItalic r:id="rId1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MG"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035"/>
    <a:srgbClr val="CDCDDE"/>
    <a:srgbClr val="EAEAEA"/>
    <a:srgbClr val="DDDDDD"/>
    <a:srgbClr val="FFD833"/>
    <a:srgbClr val="00CEFE"/>
    <a:srgbClr val="9EE6F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88" autoAdjust="0"/>
    <p:restoredTop sz="79767" autoAdjust="0"/>
  </p:normalViewPr>
  <p:slideViewPr>
    <p:cSldViewPr>
      <p:cViewPr varScale="1">
        <p:scale>
          <a:sx n="108" d="100"/>
          <a:sy n="108" d="100"/>
        </p:scale>
        <p:origin x="-96" y="-216"/>
      </p:cViewPr>
      <p:guideLst>
        <p:guide orient="horz" pos="2041"/>
        <p:guide pos="3266"/>
      </p:guideLst>
    </p:cSldViewPr>
  </p:slideViewPr>
  <p:outlineViewPr>
    <p:cViewPr>
      <p:scale>
        <a:sx n="33" d="100"/>
        <a:sy n="33" d="100"/>
      </p:scale>
      <p:origin x="240" y="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ahoma" pitchFamily="34" charset="0"/>
              </a:defRPr>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ahoma" pitchFamily="34" charset="0"/>
              </a:defRPr>
            </a:lvl1pPr>
          </a:lstStyle>
          <a:p>
            <a:fld id="{791BCD08-3F68-4378-B3CC-044E50497071}" type="datetimeFigureOut">
              <a:rPr lang="en-US" smtClean="0"/>
              <a:pPr/>
              <a:t>9/6/2011</a:t>
            </a:fld>
            <a:endParaRPr lang="en-GB"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Tahoma"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ahoma" pitchFamily="34" charset="0"/>
              </a:defRPr>
            </a:lvl1pPr>
          </a:lstStyle>
          <a:p>
            <a:fld id="{001CE058-1EE3-468E-A8C4-8CF40A52BF01}" type="slidenum">
              <a:rPr lang="en-GB" smtClean="0"/>
              <a:pPr/>
              <a:t>‹#›</a:t>
            </a:fld>
            <a:endParaRPr lang="en-GB" dirty="0"/>
          </a:p>
        </p:txBody>
      </p:sp>
    </p:spTree>
    <p:extLst>
      <p:ext uri="{BB962C8B-B14F-4D97-AF65-F5344CB8AC3E}">
        <p14:creationId xmlns="" xmlns:p14="http://schemas.microsoft.com/office/powerpoint/2010/main" val="18558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mn-ea"/>
        <a:cs typeface="+mn-cs"/>
      </a:defRPr>
    </a:lvl1pPr>
    <a:lvl2pPr marL="457200" algn="l" defTabSz="914400" rtl="0" eaLnBrk="1" latinLnBrk="0" hangingPunct="1">
      <a:defRPr sz="1200" kern="1200">
        <a:solidFill>
          <a:schemeClr val="tx1"/>
        </a:solidFill>
        <a:latin typeface="Tahoma" pitchFamily="34" charset="0"/>
        <a:ea typeface="+mn-ea"/>
        <a:cs typeface="+mn-cs"/>
      </a:defRPr>
    </a:lvl2pPr>
    <a:lvl3pPr marL="914400" algn="l" defTabSz="914400" rtl="0" eaLnBrk="1" latinLnBrk="0" hangingPunct="1">
      <a:defRPr sz="1200" kern="1200">
        <a:solidFill>
          <a:schemeClr val="tx1"/>
        </a:solidFill>
        <a:latin typeface="Tahoma" pitchFamily="34" charset="0"/>
        <a:ea typeface="+mn-ea"/>
        <a:cs typeface="+mn-cs"/>
      </a:defRPr>
    </a:lvl3pPr>
    <a:lvl4pPr marL="1371600" algn="l" defTabSz="914400" rtl="0" eaLnBrk="1" latinLnBrk="0" hangingPunct="1">
      <a:defRPr sz="1200" kern="1200">
        <a:solidFill>
          <a:schemeClr val="tx1"/>
        </a:solidFill>
        <a:latin typeface="Tahoma" pitchFamily="34" charset="0"/>
        <a:ea typeface="+mn-ea"/>
        <a:cs typeface="+mn-cs"/>
      </a:defRPr>
    </a:lvl4pPr>
    <a:lvl5pPr marL="1828800" algn="l" defTabSz="914400" rtl="0" eaLnBrk="1" latinLnBrk="0" hangingPunct="1">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58763"/>
            <a:ext cx="9331325" cy="1081087"/>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519113" y="1511300"/>
            <a:ext cx="9331325" cy="4276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519113" y="6005513"/>
            <a:ext cx="2419350" cy="346075"/>
          </a:xfrm>
          <a:prstGeom prst="rect">
            <a:avLst/>
          </a:prstGeom>
        </p:spPr>
        <p:txBody>
          <a:bodyPr/>
          <a:lstStyle>
            <a:lvl1pPr>
              <a:defRPr/>
            </a:lvl1pPr>
          </a:lstStyle>
          <a:p>
            <a:pPr>
              <a:defRPr/>
            </a:pPr>
            <a:fld id="{41F9D3F3-00FC-4021-887C-1132134D501D}" type="datetimeFigureOut">
              <a:rPr lang="en-US"/>
              <a:pPr>
                <a:defRPr/>
              </a:pPr>
              <a:t>9/6/2011</a:t>
            </a:fld>
            <a:endParaRPr lang="en-GB" dirty="0"/>
          </a:p>
        </p:txBody>
      </p:sp>
      <p:sp>
        <p:nvSpPr>
          <p:cNvPr id="5" name="Footer Placeholder 4"/>
          <p:cNvSpPr>
            <a:spLocks noGrp="1"/>
          </p:cNvSpPr>
          <p:nvPr>
            <p:ph type="ftr" sz="quarter" idx="11"/>
          </p:nvPr>
        </p:nvSpPr>
        <p:spPr>
          <a:xfrm>
            <a:off x="3543300" y="6005513"/>
            <a:ext cx="3282950" cy="34607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7431088" y="6005513"/>
            <a:ext cx="2419350" cy="346075"/>
          </a:xfrm>
          <a:prstGeom prst="rect">
            <a:avLst/>
          </a:prstGeom>
        </p:spPr>
        <p:txBody>
          <a:bodyPr/>
          <a:lstStyle>
            <a:lvl1pPr>
              <a:defRPr/>
            </a:lvl1pPr>
          </a:lstStyle>
          <a:p>
            <a:pPr>
              <a:defRPr/>
            </a:pPr>
            <a:fld id="{23F67B8E-B0C1-4E98-BAED-21471432D75D}"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VG UK Shared Drive\Products - Full details\FY11 Products\Disney Universe\Event Assets\Background\Background.png"/>
          <p:cNvPicPr>
            <a:picLocks noChangeAspect="1" noChangeArrowheads="1"/>
          </p:cNvPicPr>
          <p:nvPr/>
        </p:nvPicPr>
        <p:blipFill>
          <a:blip r:embed="rId2" cstate="print"/>
          <a:srcRect/>
          <a:stretch>
            <a:fillRect/>
          </a:stretch>
        </p:blipFill>
        <p:spPr bwMode="auto">
          <a:xfrm>
            <a:off x="0" y="2579"/>
            <a:ext cx="10369550" cy="6475017"/>
          </a:xfrm>
          <a:prstGeom prst="rect">
            <a:avLst/>
          </a:prstGeom>
          <a:noFill/>
        </p:spPr>
      </p:pic>
      <p:sp>
        <p:nvSpPr>
          <p:cNvPr id="6" name="Rectangle 5"/>
          <p:cNvSpPr/>
          <p:nvPr/>
        </p:nvSpPr>
        <p:spPr>
          <a:xfrm>
            <a:off x="155575" y="1258887"/>
            <a:ext cx="9144000" cy="4733604"/>
          </a:xfrm>
          <a:prstGeom prst="rect">
            <a:avLst/>
          </a:prstGeom>
        </p:spPr>
        <p:txBody>
          <a:bodyPr wrap="square">
            <a:spAutoFit/>
          </a:bodyPr>
          <a:lstStyle/>
          <a:p>
            <a:pPr marL="317500" indent="0">
              <a:lnSpc>
                <a:spcPct val="130000"/>
              </a:lnSpc>
              <a:spcBef>
                <a:spcPts val="0"/>
              </a:spcBef>
              <a:buNone/>
            </a:pPr>
            <a:r>
              <a:rPr lang="en-US" sz="1100" b="1" dirty="0" smtClean="0">
                <a:solidFill>
                  <a:schemeClr val="bg1"/>
                </a:solidFill>
                <a:latin typeface="+mn-lt"/>
                <a:cs typeface="Calibri" pitchFamily="34" charset="0"/>
              </a:rPr>
              <a:t>Overview</a:t>
            </a:r>
            <a:endParaRPr lang="en-US" sz="1100" dirty="0" smtClean="0">
              <a:solidFill>
                <a:schemeClr val="bg1"/>
              </a:solidFill>
              <a:latin typeface="+mn-lt"/>
              <a:cs typeface="Calibri" pitchFamily="34" charset="0"/>
            </a:endParaRPr>
          </a:p>
          <a:p>
            <a:pPr lvl="0" algn="just">
              <a:buNone/>
            </a:pPr>
            <a:r>
              <a:rPr lang="en-US" sz="1100" i="1" dirty="0" smtClean="0">
                <a:solidFill>
                  <a:schemeClr val="bg1"/>
                </a:solidFill>
                <a:latin typeface="+mn-lt"/>
              </a:rPr>
              <a:t>           Disney Universe </a:t>
            </a:r>
            <a:r>
              <a:rPr lang="en-US" sz="1100" dirty="0" smtClean="0">
                <a:solidFill>
                  <a:schemeClr val="bg1"/>
                </a:solidFill>
                <a:latin typeface="+mn-lt"/>
              </a:rPr>
              <a:t>is an off-the-wall non-stop multiplayer action-adventure video game where Disney worlds and characters mix up for the first time.  Players will be able to suit up in iconic character costumes and face challenges in legendary Disney worlds.  Battle though each world and experience a different style of </a:t>
            </a:r>
            <a:r>
              <a:rPr lang="en-US" sz="1100" dirty="0" err="1" smtClean="0">
                <a:solidFill>
                  <a:schemeClr val="bg1"/>
                </a:solidFill>
                <a:latin typeface="+mn-lt"/>
              </a:rPr>
              <a:t>gameplay</a:t>
            </a:r>
            <a:r>
              <a:rPr lang="en-US" sz="1100" dirty="0" smtClean="0">
                <a:solidFill>
                  <a:schemeClr val="bg1"/>
                </a:solidFill>
                <a:latin typeface="+mn-lt"/>
              </a:rPr>
              <a:t>, with various movie storylines being explored throughout the game. Players can defeat enemies, collect coins and power-ups, unlock new costumes and explore with friends in a mix-up of worlds inspired by numerous Disney and </a:t>
            </a:r>
            <a:r>
              <a:rPr lang="en-US" sz="1100" dirty="0" err="1" smtClean="0">
                <a:solidFill>
                  <a:schemeClr val="bg1"/>
                </a:solidFill>
                <a:latin typeface="+mn-lt"/>
              </a:rPr>
              <a:t>Disney</a:t>
            </a:r>
            <a:r>
              <a:rPr lang="en-US" sz="1100" b="1" i="1" dirty="0" err="1" smtClean="0">
                <a:solidFill>
                  <a:schemeClr val="bg1"/>
                </a:solidFill>
                <a:latin typeface="+mn-lt"/>
              </a:rPr>
              <a:t>•</a:t>
            </a:r>
            <a:r>
              <a:rPr lang="en-US" sz="1100" dirty="0" err="1" smtClean="0">
                <a:solidFill>
                  <a:schemeClr val="bg1"/>
                </a:solidFill>
                <a:latin typeface="+mn-lt"/>
              </a:rPr>
              <a:t>Pixar</a:t>
            </a:r>
            <a:r>
              <a:rPr lang="en-US" sz="1100" dirty="0" smtClean="0">
                <a:solidFill>
                  <a:schemeClr val="bg1"/>
                </a:solidFill>
                <a:latin typeface="+mn-lt"/>
              </a:rPr>
              <a:t> films. </a:t>
            </a:r>
          </a:p>
          <a:p>
            <a:pPr marL="317500" indent="0">
              <a:lnSpc>
                <a:spcPct val="130000"/>
              </a:lnSpc>
              <a:spcBef>
                <a:spcPts val="0"/>
              </a:spcBef>
              <a:buNone/>
            </a:pPr>
            <a:endParaRPr lang="en-US" sz="1100" b="1" i="1" dirty="0" smtClean="0">
              <a:solidFill>
                <a:schemeClr val="bg1"/>
              </a:solidFill>
              <a:latin typeface="+mn-lt"/>
              <a:cs typeface="Calibri" pitchFamily="34" charset="0"/>
            </a:endParaRPr>
          </a:p>
          <a:p>
            <a:pPr marL="317500" indent="0">
              <a:lnSpc>
                <a:spcPct val="130000"/>
              </a:lnSpc>
              <a:spcBef>
                <a:spcPts val="0"/>
              </a:spcBef>
              <a:buNone/>
            </a:pPr>
            <a:r>
              <a:rPr lang="en-US" sz="1100" b="1" dirty="0" smtClean="0">
                <a:solidFill>
                  <a:schemeClr val="bg1"/>
                </a:solidFill>
                <a:latin typeface="+mn-lt"/>
                <a:cs typeface="Calibri" pitchFamily="34" charset="0"/>
              </a:rPr>
              <a:t>Game Features</a:t>
            </a:r>
          </a:p>
          <a:p>
            <a:pPr lvl="1"/>
            <a:r>
              <a:rPr lang="en-US" sz="1100" dirty="0" smtClean="0">
                <a:solidFill>
                  <a:schemeClr val="bg1"/>
                </a:solidFill>
                <a:latin typeface="+mn-lt"/>
              </a:rPr>
              <a:t>Suit-up for fast-paced action with more than 40 classic and contemporary Disney characters, including Alice, Mike, TRON and Stitch</a:t>
            </a:r>
          </a:p>
          <a:p>
            <a:pPr lvl="1"/>
            <a:r>
              <a:rPr lang="en-US" sz="1100" dirty="0" smtClean="0">
                <a:solidFill>
                  <a:schemeClr val="bg1"/>
                </a:solidFill>
                <a:latin typeface="+mn-lt"/>
              </a:rPr>
              <a:t>Mischief, madness and mayhem reign as players explore six different worlds inspired by Disney and </a:t>
            </a:r>
            <a:r>
              <a:rPr lang="en-US" sz="1100" dirty="0" err="1" smtClean="0">
                <a:solidFill>
                  <a:schemeClr val="bg1"/>
                </a:solidFill>
                <a:latin typeface="+mn-lt"/>
              </a:rPr>
              <a:t>Disney</a:t>
            </a:r>
            <a:r>
              <a:rPr lang="en-US" sz="1100" b="1" i="1" dirty="0" err="1" smtClean="0">
                <a:solidFill>
                  <a:schemeClr val="bg1"/>
                </a:solidFill>
                <a:latin typeface="+mn-lt"/>
              </a:rPr>
              <a:t>•</a:t>
            </a:r>
            <a:r>
              <a:rPr lang="en-US" sz="1100" dirty="0" err="1" smtClean="0">
                <a:solidFill>
                  <a:schemeClr val="bg1"/>
                </a:solidFill>
                <a:latin typeface="+mn-lt"/>
              </a:rPr>
              <a:t>Pixar</a:t>
            </a:r>
            <a:r>
              <a:rPr lang="en-US" sz="1100" dirty="0" smtClean="0">
                <a:solidFill>
                  <a:schemeClr val="bg1"/>
                </a:solidFill>
                <a:latin typeface="+mn-lt"/>
              </a:rPr>
              <a:t>  films</a:t>
            </a:r>
          </a:p>
          <a:p>
            <a:pPr lvl="1"/>
            <a:r>
              <a:rPr lang="en-US" sz="1100" dirty="0" smtClean="0">
                <a:solidFill>
                  <a:schemeClr val="bg1"/>
                </a:solidFill>
                <a:latin typeface="+mn-lt"/>
              </a:rPr>
              <a:t>Team-up with friends to solve puzzles, defeat enemies or compete against each other to get the highest score</a:t>
            </a:r>
          </a:p>
          <a:p>
            <a:pPr lvl="1"/>
            <a:r>
              <a:rPr lang="en-US" sz="1100" dirty="0" smtClean="0">
                <a:solidFill>
                  <a:schemeClr val="bg1"/>
                </a:solidFill>
                <a:latin typeface="+mn-lt"/>
              </a:rPr>
              <a:t>Downloadable content  available post-launch for PlayStation 3 and Xbox 360 will provide great replay value </a:t>
            </a:r>
          </a:p>
          <a:p>
            <a:pPr marL="317500" indent="0">
              <a:lnSpc>
                <a:spcPct val="130000"/>
              </a:lnSpc>
              <a:spcBef>
                <a:spcPts val="0"/>
              </a:spcBef>
              <a:buFontTx/>
              <a:buChar char="-"/>
            </a:pPr>
            <a:endParaRPr lang="en-US" sz="800" dirty="0" smtClean="0">
              <a:solidFill>
                <a:schemeClr val="bg1"/>
              </a:solidFill>
              <a:latin typeface="+mn-lt"/>
              <a:cs typeface="Calibri" pitchFamily="34" charset="0"/>
            </a:endParaRPr>
          </a:p>
          <a:p>
            <a:pPr>
              <a:buNone/>
            </a:pPr>
            <a:r>
              <a:rPr lang="en-US" sz="800" b="1" dirty="0" smtClean="0">
                <a:solidFill>
                  <a:schemeClr val="bg1"/>
                </a:solidFill>
                <a:latin typeface="+mn-lt"/>
              </a:rPr>
              <a:t>	The Walt Disney Company UK and Ireland</a:t>
            </a:r>
            <a:endParaRPr lang="en-GB" sz="800" dirty="0" smtClean="0">
              <a:solidFill>
                <a:schemeClr val="bg1"/>
              </a:solidFill>
              <a:latin typeface="+mn-lt"/>
            </a:endParaRPr>
          </a:p>
          <a:p>
            <a:pPr>
              <a:buNone/>
            </a:pPr>
            <a:r>
              <a:rPr lang="en-US" sz="800" dirty="0" smtClean="0">
                <a:solidFill>
                  <a:schemeClr val="bg1"/>
                </a:solidFill>
                <a:latin typeface="+mn-lt"/>
              </a:rPr>
              <a:t>	The Walt Disney Company (TWDC), together with its subsidiaries and affiliates, is a leading diversified international family entertainment and media enterprise with five business segments: studio entertainment, media networks, consumer products, interactive media group, and parks and resorts. </a:t>
            </a:r>
            <a:endParaRPr lang="en-GB" sz="800" dirty="0" smtClean="0">
              <a:solidFill>
                <a:schemeClr val="bg1"/>
              </a:solidFill>
              <a:latin typeface="+mn-lt"/>
            </a:endParaRPr>
          </a:p>
          <a:p>
            <a:pPr>
              <a:buNone/>
            </a:pPr>
            <a:r>
              <a:rPr lang="en-US" sz="800" dirty="0" smtClean="0">
                <a:solidFill>
                  <a:schemeClr val="bg1"/>
                </a:solidFill>
                <a:latin typeface="+mn-lt"/>
              </a:rPr>
              <a:t>	TWDC has had a strong presence in the UK for more than 75 years and currently employs over 3,500 people. TWDC UK is a major film distributor with recent successes including </a:t>
            </a:r>
            <a:r>
              <a:rPr lang="en-US" sz="800" i="1" dirty="0" smtClean="0">
                <a:solidFill>
                  <a:schemeClr val="bg1"/>
                </a:solidFill>
                <a:latin typeface="+mn-lt"/>
              </a:rPr>
              <a:t>‘‘Toy Story 3’’ </a:t>
            </a:r>
            <a:r>
              <a:rPr lang="en-US" sz="800" dirty="0" smtClean="0">
                <a:solidFill>
                  <a:schemeClr val="bg1"/>
                </a:solidFill>
                <a:latin typeface="+mn-lt"/>
              </a:rPr>
              <a:t>and ‘‘</a:t>
            </a:r>
            <a:r>
              <a:rPr lang="en-US" sz="800" i="1" dirty="0" smtClean="0">
                <a:solidFill>
                  <a:schemeClr val="bg1"/>
                </a:solidFill>
                <a:latin typeface="+mn-lt"/>
              </a:rPr>
              <a:t>Alice in Wonderland’’. </a:t>
            </a:r>
            <a:r>
              <a:rPr lang="en-US" sz="800" dirty="0" smtClean="0">
                <a:solidFill>
                  <a:schemeClr val="bg1"/>
                </a:solidFill>
                <a:latin typeface="+mn-lt"/>
              </a:rPr>
              <a:t>Both films set records across the region contributing to a global box office for each film in excess of $1 billion.</a:t>
            </a:r>
            <a:r>
              <a:rPr lang="en-US" sz="800" b="1" dirty="0" smtClean="0">
                <a:solidFill>
                  <a:schemeClr val="bg1"/>
                </a:solidFill>
                <a:latin typeface="+mn-lt"/>
              </a:rPr>
              <a:t> </a:t>
            </a:r>
            <a:r>
              <a:rPr lang="en-US" sz="800" dirty="0" smtClean="0">
                <a:solidFill>
                  <a:schemeClr val="bg1"/>
                </a:solidFill>
                <a:latin typeface="+mn-lt"/>
              </a:rPr>
              <a:t>Disney also works with local broadcast partners to bring compelling and creative branded and non-branded content to viewers via a variety of platforms, including the hit series ‘’</a:t>
            </a:r>
            <a:r>
              <a:rPr lang="en-US" sz="800" i="1" dirty="0" smtClean="0">
                <a:solidFill>
                  <a:schemeClr val="bg1"/>
                </a:solidFill>
                <a:latin typeface="+mn-lt"/>
              </a:rPr>
              <a:t>Desperate Housewives’’</a:t>
            </a:r>
            <a:r>
              <a:rPr lang="en-US" sz="800" dirty="0" smtClean="0">
                <a:solidFill>
                  <a:schemeClr val="bg1"/>
                </a:solidFill>
                <a:latin typeface="+mn-lt"/>
              </a:rPr>
              <a:t> and ‘’</a:t>
            </a:r>
            <a:r>
              <a:rPr lang="en-US" sz="800" i="1" dirty="0" smtClean="0">
                <a:solidFill>
                  <a:schemeClr val="bg1"/>
                </a:solidFill>
                <a:latin typeface="+mn-lt"/>
              </a:rPr>
              <a:t>Grey’s Anatomy</a:t>
            </a:r>
            <a:r>
              <a:rPr lang="en-US" sz="800" dirty="0" smtClean="0">
                <a:solidFill>
                  <a:schemeClr val="bg1"/>
                </a:solidFill>
                <a:latin typeface="+mn-lt"/>
              </a:rPr>
              <a:t>.’’ Disney Channel launched in the UK in 1995 and is the number one channel with girls (6-14) amongst children’s pay-TV channels. The Disney Channel multiplex in the UK also includes Disney XD, Playhouse Disney and Disney </a:t>
            </a:r>
            <a:r>
              <a:rPr lang="en-US" sz="800" dirty="0" err="1" smtClean="0">
                <a:solidFill>
                  <a:schemeClr val="bg1"/>
                </a:solidFill>
                <a:latin typeface="+mn-lt"/>
              </a:rPr>
              <a:t>Cinemagic</a:t>
            </a:r>
            <a:r>
              <a:rPr lang="en-US" sz="800" dirty="0" smtClean="0">
                <a:solidFill>
                  <a:schemeClr val="bg1"/>
                </a:solidFill>
                <a:latin typeface="+mn-lt"/>
              </a:rPr>
              <a:t>. ESPN has made significant inroads into the UK market after establishing the “</a:t>
            </a:r>
            <a:r>
              <a:rPr lang="en-US" sz="800" i="1" dirty="0" smtClean="0">
                <a:solidFill>
                  <a:schemeClr val="bg1"/>
                </a:solidFill>
                <a:latin typeface="+mn-lt"/>
              </a:rPr>
              <a:t>ESPN</a:t>
            </a:r>
            <a:r>
              <a:rPr lang="en-US" sz="800" dirty="0" smtClean="0">
                <a:solidFill>
                  <a:schemeClr val="bg1"/>
                </a:solidFill>
                <a:latin typeface="+mn-lt"/>
              </a:rPr>
              <a:t>” channel in the UK, offering a wide range of sports, including the Barclays Premier League, Scottish Premier League, and the newly added Aviva Premiership Rugby matches.</a:t>
            </a:r>
            <a:r>
              <a:rPr lang="en-US" sz="800" b="1" dirty="0" smtClean="0">
                <a:solidFill>
                  <a:schemeClr val="bg1"/>
                </a:solidFill>
                <a:latin typeface="+mn-lt"/>
              </a:rPr>
              <a:t> </a:t>
            </a:r>
            <a:r>
              <a:rPr lang="en-US" sz="800" dirty="0" smtClean="0">
                <a:solidFill>
                  <a:schemeClr val="bg1"/>
                </a:solidFill>
                <a:latin typeface="+mn-lt"/>
              </a:rPr>
              <a:t>In 2008, TWDC announced its partnership with Great Ormond Street Hospital Children’s Charity focused on raising £10 million towards the hospital’s redevelopment appeal. The Disney Appeal works across all of the Disney businesses to raise funds and provide unique and memorable experiences for patients and their families.</a:t>
            </a:r>
            <a:endParaRPr lang="en-GB" sz="800" dirty="0" smtClean="0">
              <a:solidFill>
                <a:schemeClr val="bg1"/>
              </a:solidFill>
              <a:latin typeface="+mn-lt"/>
            </a:endParaRPr>
          </a:p>
          <a:p>
            <a:pPr marL="317500" indent="0">
              <a:lnSpc>
                <a:spcPct val="130000"/>
              </a:lnSpc>
              <a:spcBef>
                <a:spcPts val="0"/>
              </a:spcBef>
              <a:buNone/>
            </a:pPr>
            <a:endParaRPr lang="en-US" sz="1100" b="1" dirty="0" smtClean="0">
              <a:solidFill>
                <a:schemeClr val="bg1"/>
              </a:solidFill>
              <a:latin typeface="+mn-lt"/>
              <a:cs typeface="Calibri"/>
            </a:endParaRPr>
          </a:p>
          <a:p>
            <a:pPr marL="317500" indent="0">
              <a:spcBef>
                <a:spcPts val="0"/>
              </a:spcBef>
              <a:buNone/>
            </a:pPr>
            <a:r>
              <a:rPr lang="en-US" sz="1100" b="1" dirty="0" smtClean="0">
                <a:solidFill>
                  <a:schemeClr val="bg1"/>
                </a:solidFill>
                <a:latin typeface="+mn-lt"/>
                <a:cs typeface="Calibri"/>
              </a:rPr>
              <a:t>Publisher: 	</a:t>
            </a:r>
            <a:r>
              <a:rPr lang="en-US" sz="1100" dirty="0" smtClean="0">
                <a:solidFill>
                  <a:schemeClr val="bg1"/>
                </a:solidFill>
                <a:latin typeface="+mn-lt"/>
                <a:cs typeface="Calibri"/>
              </a:rPr>
              <a:t>Disney Interactive Studios </a:t>
            </a:r>
          </a:p>
          <a:p>
            <a:pPr marL="317500" indent="0">
              <a:spcBef>
                <a:spcPts val="0"/>
              </a:spcBef>
              <a:buNone/>
            </a:pPr>
            <a:r>
              <a:rPr lang="en-US" sz="1100" b="1" dirty="0" smtClean="0">
                <a:solidFill>
                  <a:schemeClr val="bg1"/>
                </a:solidFill>
                <a:latin typeface="+mn-lt"/>
                <a:cs typeface="Calibri"/>
              </a:rPr>
              <a:t>Genre: 		</a:t>
            </a:r>
            <a:r>
              <a:rPr lang="en-US" sz="1100" dirty="0" smtClean="0">
                <a:solidFill>
                  <a:schemeClr val="bg1"/>
                </a:solidFill>
                <a:latin typeface="+mn-lt"/>
                <a:cs typeface="Calibri"/>
              </a:rPr>
              <a:t>Action-Adventure</a:t>
            </a:r>
          </a:p>
          <a:p>
            <a:pPr marL="317500" indent="0">
              <a:spcBef>
                <a:spcPts val="0"/>
              </a:spcBef>
              <a:buNone/>
            </a:pPr>
            <a:r>
              <a:rPr lang="en-US" sz="1100" b="1" dirty="0" smtClean="0">
                <a:solidFill>
                  <a:schemeClr val="bg1"/>
                </a:solidFill>
                <a:latin typeface="+mn-lt"/>
                <a:cs typeface="Calibri"/>
              </a:rPr>
              <a:t>Target Audiences:</a:t>
            </a:r>
            <a:r>
              <a:rPr lang="en-US" sz="1100" dirty="0" smtClean="0">
                <a:solidFill>
                  <a:schemeClr val="bg1"/>
                </a:solidFill>
                <a:latin typeface="+mn-lt"/>
                <a:cs typeface="Calibri"/>
              </a:rPr>
              <a:t> 	Kids 8-12</a:t>
            </a:r>
          </a:p>
          <a:p>
            <a:pPr marL="317500" indent="0">
              <a:spcBef>
                <a:spcPts val="0"/>
              </a:spcBef>
              <a:buNone/>
            </a:pPr>
            <a:r>
              <a:rPr lang="en-US" sz="1100" b="1" dirty="0" smtClean="0">
                <a:solidFill>
                  <a:schemeClr val="bg1"/>
                </a:solidFill>
                <a:latin typeface="+mn-lt"/>
                <a:cs typeface="Calibri"/>
              </a:rPr>
              <a:t>Players: 		</a:t>
            </a:r>
            <a:r>
              <a:rPr lang="en-US" sz="1100" dirty="0" smtClean="0">
                <a:solidFill>
                  <a:schemeClr val="bg1"/>
                </a:solidFill>
                <a:latin typeface="+mn-lt"/>
                <a:cs typeface="Calibri"/>
              </a:rPr>
              <a:t>1-4</a:t>
            </a:r>
          </a:p>
          <a:p>
            <a:pPr marL="317500" indent="0">
              <a:spcBef>
                <a:spcPts val="0"/>
              </a:spcBef>
              <a:buNone/>
            </a:pPr>
            <a:r>
              <a:rPr lang="en-US" sz="1100" b="1" dirty="0" smtClean="0">
                <a:solidFill>
                  <a:schemeClr val="bg1"/>
                </a:solidFill>
                <a:latin typeface="+mn-lt"/>
                <a:cs typeface="Calibri"/>
              </a:rPr>
              <a:t>Platforms: 	</a:t>
            </a:r>
            <a:r>
              <a:rPr lang="en-US" sz="1100" dirty="0" smtClean="0">
                <a:solidFill>
                  <a:schemeClr val="bg1"/>
                </a:solidFill>
                <a:latin typeface="+mn-lt"/>
                <a:cs typeface="Calibri"/>
              </a:rPr>
              <a:t>PlayStation 3, Xbox 360, </a:t>
            </a:r>
            <a:r>
              <a:rPr lang="en-US" sz="1100" dirty="0" smtClean="0">
                <a:solidFill>
                  <a:schemeClr val="bg1"/>
                </a:solidFill>
                <a:latin typeface="+mn-lt"/>
                <a:cs typeface="Calibri"/>
              </a:rPr>
              <a:t>PC/Mac and </a:t>
            </a:r>
            <a:r>
              <a:rPr lang="en-US" sz="1100" dirty="0" err="1" smtClean="0">
                <a:solidFill>
                  <a:schemeClr val="bg1"/>
                </a:solidFill>
                <a:latin typeface="+mn-lt"/>
                <a:cs typeface="Calibri"/>
              </a:rPr>
              <a:t>Wii</a:t>
            </a:r>
            <a:endParaRPr lang="en-US" sz="1100" dirty="0" smtClean="0">
              <a:solidFill>
                <a:schemeClr val="bg1"/>
              </a:solidFill>
              <a:latin typeface="+mn-lt"/>
              <a:cs typeface="Calibri"/>
            </a:endParaRPr>
          </a:p>
          <a:p>
            <a:pPr marL="317500" indent="0">
              <a:spcBef>
                <a:spcPts val="0"/>
              </a:spcBef>
              <a:buNone/>
            </a:pPr>
            <a:r>
              <a:rPr lang="en-US" sz="1100" b="1" dirty="0" smtClean="0">
                <a:solidFill>
                  <a:schemeClr val="bg1"/>
                </a:solidFill>
                <a:latin typeface="+mn-lt"/>
                <a:cs typeface="Calibri"/>
              </a:rPr>
              <a:t>Contacts</a:t>
            </a:r>
            <a:r>
              <a:rPr lang="en-US" sz="1100" dirty="0" smtClean="0">
                <a:solidFill>
                  <a:schemeClr val="bg1"/>
                </a:solidFill>
                <a:latin typeface="+mn-lt"/>
                <a:cs typeface="Calibri"/>
              </a:rPr>
              <a:t>: 		</a:t>
            </a:r>
            <a:r>
              <a:rPr lang="en-US" sz="1100" b="1" dirty="0" smtClean="0">
                <a:solidFill>
                  <a:schemeClr val="bg1"/>
                </a:solidFill>
                <a:latin typeface="+mn-lt"/>
                <a:cs typeface="Calibri"/>
              </a:rPr>
              <a:t>Melissa.Herman@Disney.com</a:t>
            </a:r>
          </a:p>
        </p:txBody>
      </p:sp>
      <p:sp>
        <p:nvSpPr>
          <p:cNvPr id="7" name="Rectangle 6"/>
          <p:cNvSpPr/>
          <p:nvPr/>
        </p:nvSpPr>
        <p:spPr>
          <a:xfrm>
            <a:off x="2593975" y="268287"/>
            <a:ext cx="5184775" cy="1323439"/>
          </a:xfrm>
          <a:prstGeom prst="rect">
            <a:avLst/>
          </a:prstGeom>
        </p:spPr>
        <p:txBody>
          <a:bodyPr>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t>Disney Universe</a:t>
            </a:r>
            <a:r>
              <a:rPr lang="en-US" b="1" cap="small" dirty="0" smtClean="0">
                <a:ln w="19050">
                  <a:solidFill>
                    <a:srgbClr val="0070C0"/>
                  </a:solidFill>
                </a:ln>
                <a:solidFill>
                  <a:srgbClr val="FFD833"/>
                </a:solidFill>
                <a:latin typeface="Fontdinerdotcom Huggable" pitchFamily="2" charset="0"/>
                <a:cs typeface="Tahoma" pitchFamily="34" charset="0"/>
                <a:sym typeface="Helvetica" charset="0"/>
              </a:rPr>
              <a:t/>
            </a:r>
            <a:br>
              <a:rPr lang="en-US" b="1" cap="small" dirty="0" smtClean="0">
                <a:ln w="19050">
                  <a:solidFill>
                    <a:srgbClr val="0070C0"/>
                  </a:solidFill>
                </a:ln>
                <a:solidFill>
                  <a:srgbClr val="FFD833"/>
                </a:solidFill>
                <a:latin typeface="Fontdinerdotcom Huggable" pitchFamily="2" charset="0"/>
                <a:cs typeface="Tahoma" pitchFamily="34" charset="0"/>
                <a:sym typeface="Helvetica" charset="0"/>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t>PlayStation 3, Xbox 360, PC/Mac &amp;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t>Wii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t>Available October 28</a:t>
            </a:r>
            <a:r>
              <a:rPr lang="en-US"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t>th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ntdinerdotcom Huggable" pitchFamily="2" charset="0"/>
                <a:cs typeface="Tahoma" pitchFamily="34" charset="0"/>
                <a:sym typeface="Helvetica" charset="0"/>
              </a:rPr>
              <a:t> 2011</a:t>
            </a:r>
            <a:endParaRPr lang="en-GB" dirty="0"/>
          </a:p>
        </p:txBody>
      </p:sp>
      <p:pic>
        <p:nvPicPr>
          <p:cNvPr id="8" name="Picture 7" descr="TWDC UK &amp; Ireland Logo.png"/>
          <p:cNvPicPr>
            <a:picLocks noChangeAspect="1"/>
          </p:cNvPicPr>
          <p:nvPr/>
        </p:nvPicPr>
        <p:blipFill>
          <a:blip r:embed="rId3" cstate="print"/>
          <a:stretch>
            <a:fillRect/>
          </a:stretch>
        </p:blipFill>
        <p:spPr>
          <a:xfrm>
            <a:off x="8080375" y="5830887"/>
            <a:ext cx="2057400" cy="496646"/>
          </a:xfrm>
          <a:prstGeom prst="rect">
            <a:avLst/>
          </a:prstGeom>
        </p:spPr>
      </p:pic>
      <p:pic>
        <p:nvPicPr>
          <p:cNvPr id="1027" name="Picture 3" descr="S:\BVG Europe\DIS Territories\Approved Packshots and logos\Disney Universe\DisU_Logo_no arc.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56605" y="-188913"/>
            <a:ext cx="2512945" cy="169665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xcel Document" ma:contentTypeID="0x01010016DD877854D36D4480FE3A4E5E48C54300DFB4CD410D3F914C82AD0EABD5A54A2D" ma:contentTypeVersion="2" ma:contentTypeDescription="DIS Document content type" ma:contentTypeScope="" ma:versionID="1a8b9876e4d01857ac4a947489f9c090">
  <xsd:schema xmlns:xsd="http://www.w3.org/2001/XMLSchema" xmlns:p="http://schemas.microsoft.com/office/2006/metadata/properties" xmlns:ns2="e6393870-3710-4831-ac8f-732d338842d0" xmlns:ns3="f573ee98-8dbe-4b88-bdfc-3ac9567b412b" targetNamespace="http://schemas.microsoft.com/office/2006/metadata/properties" ma:root="true" ma:fieldsID="54c82780b60afd31ba83b03b64b7d289" ns2:_="" ns3:_="">
    <xsd:import namespace="e6393870-3710-4831-ac8f-732d338842d0"/>
    <xsd:import namespace="f573ee98-8dbe-4b88-bdfc-3ac9567b412b"/>
    <xsd:element name="properties">
      <xsd:complexType>
        <xsd:sequence>
          <xsd:element name="documentManagement">
            <xsd:complexType>
              <xsd:all>
                <xsd:element ref="ns2:Business_x0020_Operation" minOccurs="0"/>
                <xsd:element ref="ns2:Product" minOccurs="0"/>
                <xsd:element ref="ns2:Territory" minOccurs="0"/>
                <xsd:element ref="ns3:Document_x0020_Meta_x0020_Data" minOccurs="0"/>
              </xsd:all>
            </xsd:complexType>
          </xsd:element>
        </xsd:sequence>
      </xsd:complexType>
    </xsd:element>
  </xsd:schema>
  <xsd:schema xmlns:xsd="http://www.w3.org/2001/XMLSchema" xmlns:dms="http://schemas.microsoft.com/office/2006/documentManagement/types" targetNamespace="e6393870-3710-4831-ac8f-732d338842d0" elementFormDefault="qualified">
    <xsd:import namespace="http://schemas.microsoft.com/office/2006/documentManagement/types"/>
    <xsd:element name="Business_x0020_Operation" ma:index="8" nillable="true" ma:displayName="Business Operation" ma:list="c5df178c-d2e7-443d-90ca-59f9c6d2e336" ma:internalName="Business_x0020_Operation" ma:showField="Title" ma:web="56ed2a8e-b7a3-459e-bf4d-0048ed134f7b">
      <xsd:complexType>
        <xsd:complexContent>
          <xsd:extension base="dms:MultiChoiceLookup">
            <xsd:sequence>
              <xsd:element name="Value" type="dms:Lookup" maxOccurs="unbounded" minOccurs="0" nillable="true"/>
            </xsd:sequence>
          </xsd:extension>
        </xsd:complexContent>
      </xsd:complexType>
    </xsd:element>
    <xsd:element name="Product" ma:index="9" nillable="true" ma:displayName="Product" ma:list="23b26e3d-68d2-4b7d-b471-0c6ac35289b4" ma:internalName="Product" ma:showField="Title" ma:web="56ed2a8e-b7a3-459e-bf4d-0048ed134f7b">
      <xsd:complexType>
        <xsd:complexContent>
          <xsd:extension base="dms:MultiChoiceLookup">
            <xsd:sequence>
              <xsd:element name="Value" type="dms:Lookup" maxOccurs="unbounded" minOccurs="0" nillable="true"/>
            </xsd:sequence>
          </xsd:extension>
        </xsd:complexContent>
      </xsd:complexType>
    </xsd:element>
    <xsd:element name="Territory" ma:index="10" nillable="true" ma:displayName="Territory" ma:list="dfe428f3-ebcf-44cb-bc65-ed4f6cc37867" ma:internalName="Territory" ma:showField="Title" ma:web="56ed2a8e-b7a3-459e-bf4d-0048ed134f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f573ee98-8dbe-4b88-bdfc-3ac9567b412b" elementFormDefault="qualified">
    <xsd:import namespace="http://schemas.microsoft.com/office/2006/documentManagement/types"/>
    <xsd:element name="Document_x0020_Meta_x0020_Data" ma:index="11" nillable="true" ma:displayName="Document Meta Data" ma:internalName="Document_x0020_Meta_x0020_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erritory xmlns="e6393870-3710-4831-ac8f-732d338842d0"/>
    <Business_x0020_Operation xmlns="e6393870-3710-4831-ac8f-732d338842d0"/>
    <Product xmlns="e6393870-3710-4831-ac8f-732d338842d0"/>
    <Document_x0020_Meta_x0020_Data xmlns="f573ee98-8dbe-4b88-bdfc-3ac9567b412b" xsi:nil="true"/>
  </documentManagement>
</p:properties>
</file>

<file path=customXml/itemProps1.xml><?xml version="1.0" encoding="utf-8"?>
<ds:datastoreItem xmlns:ds="http://schemas.openxmlformats.org/officeDocument/2006/customXml" ds:itemID="{CE270CBD-A1BF-412E-B7B3-E5D8E2D81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93870-3710-4831-ac8f-732d338842d0"/>
    <ds:schemaRef ds:uri="f573ee98-8dbe-4b88-bdfc-3ac9567b412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2502CFE-8C5E-4B6D-BEE4-90CCD0182BA3}">
  <ds:schemaRefs>
    <ds:schemaRef ds:uri="http://schemas.microsoft.com/sharepoint/v3/contenttype/forms"/>
  </ds:schemaRefs>
</ds:datastoreItem>
</file>

<file path=customXml/itemProps3.xml><?xml version="1.0" encoding="utf-8"?>
<ds:datastoreItem xmlns:ds="http://schemas.openxmlformats.org/officeDocument/2006/customXml" ds:itemID="{C6AA5D65-F21F-45D3-B225-25A294E7797F}">
  <ds:schemaRefs>
    <ds:schemaRef ds:uri="http://schemas.microsoft.com/office/2006/metadata/properties"/>
    <ds:schemaRef ds:uri="e6393870-3710-4831-ac8f-732d338842d0"/>
    <ds:schemaRef ds:uri="f573ee98-8dbe-4b88-bdfc-3ac9567b412b"/>
  </ds:schemaRefs>
</ds:datastoreItem>
</file>

<file path=docProps/app.xml><?xml version="1.0" encoding="utf-8"?>
<Properties xmlns="http://schemas.openxmlformats.org/officeDocument/2006/extended-properties" xmlns:vt="http://schemas.openxmlformats.org/officeDocument/2006/docPropsVTypes">
  <Template>Civic</Template>
  <TotalTime>14882</TotalTime>
  <Words>45</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Fontdinerdotcom Huggable</vt:lpstr>
      <vt:lpstr>Tahoma</vt:lpstr>
      <vt:lpstr>Helvetica</vt:lpstr>
      <vt:lpstr>Office Theme</vt:lpstr>
      <vt:lpstr>Slide 1</vt:lpstr>
    </vt:vector>
  </TitlesOfParts>
  <Company>The Walt Disney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Disney</dc:title>
  <dc:creator>GELBR003</dc:creator>
  <cp:lastModifiedBy>awooles</cp:lastModifiedBy>
  <cp:revision>914</cp:revision>
  <dcterms:created xsi:type="dcterms:W3CDTF">2010-02-11T23:07:27Z</dcterms:created>
  <dcterms:modified xsi:type="dcterms:W3CDTF">2011-09-06T16:31:15Z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0x01010016DD877854D36D4480FE3A4E5E48C54300DFB4CD410D3F914C82AD0EABD5A54A2D</vt:lpwstr>
  </property>
</Properties>
</file>